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Helvetica World Bold" panose="020B0604020202020204" charset="-128"/>
      <p:regular r:id="rId9"/>
    </p:embeddedFont>
    <p:embeddedFont>
      <p:font typeface="Helvetica World Bold Italics" panose="020B0604020202020204" charset="-128"/>
      <p:regular r:id="rId10"/>
    </p:embeddedFont>
    <p:embeddedFont>
      <p:font typeface="Helvetica World Italics" panose="020B0604020202020204" charset="-128"/>
      <p:regular r:id="rId11"/>
    </p:embeddedFont>
    <p:embeddedFont>
      <p:font typeface="Bebas Neue Cyrillic" panose="020B0604020202020204" charset="0"/>
      <p:regular r:id="rId12"/>
    </p:embeddedFont>
    <p:embeddedFont>
      <p:font typeface="Montserrat Bold" panose="020B0604020202020204" charset="0"/>
      <p:regular r:id="rId13"/>
    </p:embeddedFont>
    <p:embeddedFont>
      <p:font typeface="Montserrat Italics" panose="020B0604020202020204" charset="0"/>
      <p:regular r:id="rId14"/>
    </p:embeddedFont>
    <p:embeddedFont>
      <p:font typeface="TAN Pearl" panose="020B0604020202020204" charset="0"/>
      <p:regular r:id="rId15"/>
    </p:embeddedFont>
    <p:embeddedFont>
      <p:font typeface="TT Chocolates" panose="020B0604020202020204" charset="0"/>
      <p:regular r:id="rId16"/>
    </p:embeddedFont>
    <p:embeddedFont>
      <p:font typeface="TT Chocolates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3" d="100"/>
          <a:sy n="43" d="100"/>
        </p:scale>
        <p:origin x="93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jpeg>
</file>

<file path=ppt/media/image2.jpeg>
</file>

<file path=ppt/media/image3.jpeg>
</file>

<file path=ppt/media/image4.png>
</file>

<file path=ppt/media/image5.png>
</file>

<file path=ppt/media/image6.pn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A322F"/>
        </a:solidFill>
        <a:effectLst/>
      </p:bgPr>
    </p:bg>
    <p:spTree>
      <p:nvGrpSpPr>
        <p:cNvPr id="1" name=""/>
        <p:cNvGrpSpPr/>
        <p:nvPr/>
      </p:nvGrpSpPr>
      <p:grpSpPr>
        <a:xfrm>
          <a:off x="0" y="0"/>
          <a:ext cx="0" cy="0"/>
          <a:chOff x="0" y="0"/>
          <a:chExt cx="0" cy="0"/>
        </a:xfrm>
      </p:grpSpPr>
      <p:grpSp>
        <p:nvGrpSpPr>
          <p:cNvPr id="2" name="Group 2"/>
          <p:cNvGrpSpPr/>
          <p:nvPr/>
        </p:nvGrpSpPr>
        <p:grpSpPr>
          <a:xfrm>
            <a:off x="6973473" y="0"/>
            <a:ext cx="11598123" cy="10502150"/>
            <a:chOff x="0" y="0"/>
            <a:chExt cx="1796853" cy="1627058"/>
          </a:xfrm>
        </p:grpSpPr>
        <p:sp>
          <p:nvSpPr>
            <p:cNvPr id="3" name="Freeform 3"/>
            <p:cNvSpPr/>
            <p:nvPr/>
          </p:nvSpPr>
          <p:spPr>
            <a:xfrm>
              <a:off x="0" y="0"/>
              <a:ext cx="1796853" cy="1627058"/>
            </a:xfrm>
            <a:custGeom>
              <a:avLst/>
              <a:gdLst/>
              <a:ahLst/>
              <a:cxnLst/>
              <a:rect l="l" t="t" r="r" b="b"/>
              <a:pathLst>
                <a:path w="1796853" h="1627058">
                  <a:moveTo>
                    <a:pt x="0" y="0"/>
                  </a:moveTo>
                  <a:lnTo>
                    <a:pt x="1796853" y="0"/>
                  </a:lnTo>
                  <a:lnTo>
                    <a:pt x="1796853" y="1627058"/>
                  </a:lnTo>
                  <a:lnTo>
                    <a:pt x="0" y="1627058"/>
                  </a:lnTo>
                  <a:close/>
                </a:path>
              </a:pathLst>
            </a:custGeom>
            <a:blipFill>
              <a:blip r:embed="rId2"/>
              <a:stretch>
                <a:fillRect l="-26605" t="-2431" b="-2431"/>
              </a:stretch>
            </a:blipFill>
          </p:spPr>
          <p:txBody>
            <a:bodyPr/>
            <a:lstStyle/>
            <a:p>
              <a:endParaRPr lang="en-GB"/>
            </a:p>
          </p:txBody>
        </p:sp>
      </p:grpSp>
      <p:sp>
        <p:nvSpPr>
          <p:cNvPr id="4" name="TextBox 4"/>
          <p:cNvSpPr txBox="1"/>
          <p:nvPr/>
        </p:nvSpPr>
        <p:spPr>
          <a:xfrm>
            <a:off x="4363210" y="1833407"/>
            <a:ext cx="9561580" cy="4255936"/>
          </a:xfrm>
          <a:prstGeom prst="rect">
            <a:avLst/>
          </a:prstGeom>
        </p:spPr>
        <p:txBody>
          <a:bodyPr lIns="0" tIns="0" rIns="0" bIns="0" rtlCol="0" anchor="t">
            <a:spAutoFit/>
          </a:bodyPr>
          <a:lstStyle/>
          <a:p>
            <a:pPr algn="l">
              <a:lnSpc>
                <a:spcPts val="34745"/>
              </a:lnSpc>
            </a:pPr>
            <a:r>
              <a:rPr lang="en-US" sz="24818">
                <a:solidFill>
                  <a:srgbClr val="FFFFFF"/>
                </a:solidFill>
                <a:latin typeface="Bebas Neue Cyrillic"/>
                <a:ea typeface="Bebas Neue Cyrillic"/>
                <a:cs typeface="Bebas Neue Cyrillic"/>
                <a:sym typeface="Bebas Neue Cyrillic"/>
              </a:rPr>
              <a:t>COFFEE</a:t>
            </a:r>
          </a:p>
        </p:txBody>
      </p:sp>
      <p:sp>
        <p:nvSpPr>
          <p:cNvPr id="5" name="TextBox 5"/>
          <p:cNvSpPr txBox="1"/>
          <p:nvPr/>
        </p:nvSpPr>
        <p:spPr>
          <a:xfrm>
            <a:off x="5732992" y="4444226"/>
            <a:ext cx="6822016" cy="4166397"/>
          </a:xfrm>
          <a:prstGeom prst="rect">
            <a:avLst/>
          </a:prstGeom>
        </p:spPr>
        <p:txBody>
          <a:bodyPr lIns="0" tIns="0" rIns="0" bIns="0" rtlCol="0" anchor="t">
            <a:spAutoFit/>
          </a:bodyPr>
          <a:lstStyle/>
          <a:p>
            <a:pPr marL="0" lvl="0" indent="0" algn="l">
              <a:lnSpc>
                <a:spcPts val="33906"/>
              </a:lnSpc>
              <a:spcBef>
                <a:spcPct val="0"/>
              </a:spcBef>
            </a:pPr>
            <a:r>
              <a:rPr lang="en-US" sz="24218" u="none" strike="noStrike">
                <a:solidFill>
                  <a:srgbClr val="FFFFFF"/>
                </a:solidFill>
                <a:latin typeface="Bebas Neue Cyrillic"/>
                <a:ea typeface="Bebas Neue Cyrillic"/>
                <a:cs typeface="Bebas Neue Cyrillic"/>
                <a:sym typeface="Bebas Neue Cyrillic"/>
              </a:rPr>
              <a:t>SHOP</a:t>
            </a:r>
          </a:p>
        </p:txBody>
      </p:sp>
      <p:sp>
        <p:nvSpPr>
          <p:cNvPr id="6" name="TextBox 6"/>
          <p:cNvSpPr txBox="1"/>
          <p:nvPr/>
        </p:nvSpPr>
        <p:spPr>
          <a:xfrm>
            <a:off x="6973473" y="7696191"/>
            <a:ext cx="5469521" cy="416321"/>
          </a:xfrm>
          <a:prstGeom prst="rect">
            <a:avLst/>
          </a:prstGeom>
        </p:spPr>
        <p:txBody>
          <a:bodyPr lIns="0" tIns="0" rIns="0" bIns="0" rtlCol="0" anchor="t">
            <a:spAutoFit/>
          </a:bodyPr>
          <a:lstStyle/>
          <a:p>
            <a:pPr algn="ctr">
              <a:lnSpc>
                <a:spcPts val="3303"/>
              </a:lnSpc>
            </a:pPr>
            <a:r>
              <a:rPr lang="en-US" sz="2359" b="1">
                <a:solidFill>
                  <a:srgbClr val="3A322F"/>
                </a:solidFill>
                <a:latin typeface="Montserrat Bold"/>
                <a:ea typeface="Montserrat Bold"/>
                <a:cs typeface="Montserrat Bold"/>
                <a:sym typeface="Montserrat Bold"/>
              </a:rPr>
              <a:t>Bringing Happiness in Every Cup</a:t>
            </a:r>
          </a:p>
        </p:txBody>
      </p:sp>
      <p:sp>
        <p:nvSpPr>
          <p:cNvPr id="7" name="TextBox 7"/>
          <p:cNvSpPr txBox="1"/>
          <p:nvPr/>
        </p:nvSpPr>
        <p:spPr>
          <a:xfrm>
            <a:off x="2192683" y="-989928"/>
            <a:ext cx="9561580" cy="4588688"/>
          </a:xfrm>
          <a:prstGeom prst="rect">
            <a:avLst/>
          </a:prstGeom>
        </p:spPr>
        <p:txBody>
          <a:bodyPr lIns="0" tIns="0" rIns="0" bIns="0" rtlCol="0" anchor="t">
            <a:spAutoFit/>
          </a:bodyPr>
          <a:lstStyle/>
          <a:p>
            <a:pPr algn="l">
              <a:lnSpc>
                <a:spcPts val="37405"/>
              </a:lnSpc>
            </a:pPr>
            <a:r>
              <a:rPr lang="en-US" sz="26718">
                <a:solidFill>
                  <a:srgbClr val="FFFFFF"/>
                </a:solidFill>
                <a:latin typeface="Bebas Neue Cyrillic"/>
                <a:ea typeface="Bebas Neue Cyrillic"/>
                <a:cs typeface="Bebas Neue Cyrillic"/>
                <a:sym typeface="Bebas Neue Cyrillic"/>
              </a:rPr>
              <a:t>BRIGHT </a:t>
            </a:r>
          </a:p>
        </p:txBody>
      </p:sp>
      <p:sp>
        <p:nvSpPr>
          <p:cNvPr id="8" name="TextBox 8"/>
          <p:cNvSpPr txBox="1"/>
          <p:nvPr/>
        </p:nvSpPr>
        <p:spPr>
          <a:xfrm>
            <a:off x="14316331" y="9678072"/>
            <a:ext cx="5469521" cy="413781"/>
          </a:xfrm>
          <a:prstGeom prst="rect">
            <a:avLst/>
          </a:prstGeom>
        </p:spPr>
        <p:txBody>
          <a:bodyPr lIns="0" tIns="0" rIns="0" bIns="0" rtlCol="0" anchor="t">
            <a:spAutoFit/>
          </a:bodyPr>
          <a:lstStyle/>
          <a:p>
            <a:pPr marL="0" lvl="0" indent="0" algn="ctr">
              <a:lnSpc>
                <a:spcPts val="3443"/>
              </a:lnSpc>
              <a:spcBef>
                <a:spcPct val="0"/>
              </a:spcBef>
            </a:pPr>
            <a:r>
              <a:rPr lang="en-US" sz="2459" b="1" u="none" strike="noStrike">
                <a:solidFill>
                  <a:srgbClr val="3A322F"/>
                </a:solidFill>
                <a:latin typeface="Montserrat Bold"/>
                <a:ea typeface="Montserrat Bold"/>
                <a:cs typeface="Montserrat Bold"/>
                <a:sym typeface="Montserrat Bold"/>
              </a:rPr>
              <a:t>October 2025</a:t>
            </a:r>
          </a:p>
        </p:txBody>
      </p:sp>
      <p:sp>
        <p:nvSpPr>
          <p:cNvPr id="9" name="TextBox 9"/>
          <p:cNvSpPr txBox="1"/>
          <p:nvPr/>
        </p:nvSpPr>
        <p:spPr>
          <a:xfrm>
            <a:off x="0" y="9507575"/>
            <a:ext cx="4159253" cy="754776"/>
          </a:xfrm>
          <a:prstGeom prst="rect">
            <a:avLst/>
          </a:prstGeom>
        </p:spPr>
        <p:txBody>
          <a:bodyPr lIns="0" tIns="0" rIns="0" bIns="0" rtlCol="0" anchor="t">
            <a:spAutoFit/>
          </a:bodyPr>
          <a:lstStyle/>
          <a:p>
            <a:pPr algn="ctr">
              <a:lnSpc>
                <a:spcPts val="3023"/>
              </a:lnSpc>
            </a:pPr>
            <a:r>
              <a:rPr lang="en-US" sz="2159" i="1">
                <a:solidFill>
                  <a:srgbClr val="FFFFFF"/>
                </a:solidFill>
                <a:latin typeface="Montserrat Italics"/>
                <a:ea typeface="Montserrat Italics"/>
                <a:cs typeface="Montserrat Italics"/>
                <a:sym typeface="Montserrat Italics"/>
              </a:rPr>
              <a:t>+27 79 690  2854</a:t>
            </a:r>
          </a:p>
          <a:p>
            <a:pPr marL="0" lvl="0" indent="0" algn="ctr">
              <a:lnSpc>
                <a:spcPts val="3023"/>
              </a:lnSpc>
              <a:spcBef>
                <a:spcPct val="0"/>
              </a:spcBef>
            </a:pPr>
            <a:r>
              <a:rPr lang="en-US" sz="2159" i="1">
                <a:solidFill>
                  <a:srgbClr val="FFFFFF"/>
                </a:solidFill>
                <a:latin typeface="Montserrat Italics"/>
                <a:ea typeface="Montserrat Italics"/>
                <a:cs typeface="Montserrat Italics"/>
                <a:sym typeface="Montserrat Italics"/>
              </a:rPr>
              <a:t>dikenokgolane@gmail.com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B4F47"/>
        </a:solidFill>
        <a:effectLst/>
      </p:bgPr>
    </p:bg>
    <p:spTree>
      <p:nvGrpSpPr>
        <p:cNvPr id="1" name=""/>
        <p:cNvGrpSpPr/>
        <p:nvPr/>
      </p:nvGrpSpPr>
      <p:grpSpPr>
        <a:xfrm>
          <a:off x="0" y="0"/>
          <a:ext cx="0" cy="0"/>
          <a:chOff x="0" y="0"/>
          <a:chExt cx="0" cy="0"/>
        </a:xfrm>
      </p:grpSpPr>
      <p:grpSp>
        <p:nvGrpSpPr>
          <p:cNvPr id="2" name="Group 2"/>
          <p:cNvGrpSpPr/>
          <p:nvPr/>
        </p:nvGrpSpPr>
        <p:grpSpPr>
          <a:xfrm>
            <a:off x="7069899" y="2735797"/>
            <a:ext cx="394652" cy="394652"/>
            <a:chOff x="0" y="0"/>
            <a:chExt cx="6350000" cy="6350000"/>
          </a:xfrm>
        </p:grpSpPr>
        <p:sp>
          <p:nvSpPr>
            <p:cNvPr id="3" name="Freeform 3"/>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grpSp>
        <p:nvGrpSpPr>
          <p:cNvPr id="4" name="Group 4"/>
          <p:cNvGrpSpPr/>
          <p:nvPr/>
        </p:nvGrpSpPr>
        <p:grpSpPr>
          <a:xfrm>
            <a:off x="7061246" y="3778149"/>
            <a:ext cx="394652" cy="394652"/>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grpSp>
        <p:nvGrpSpPr>
          <p:cNvPr id="6" name="Group 6"/>
          <p:cNvGrpSpPr/>
          <p:nvPr/>
        </p:nvGrpSpPr>
        <p:grpSpPr>
          <a:xfrm>
            <a:off x="7061246" y="5926620"/>
            <a:ext cx="385999" cy="385999"/>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grpSp>
        <p:nvGrpSpPr>
          <p:cNvPr id="8" name="Group 8"/>
          <p:cNvGrpSpPr/>
          <p:nvPr/>
        </p:nvGrpSpPr>
        <p:grpSpPr>
          <a:xfrm>
            <a:off x="7069899" y="4788146"/>
            <a:ext cx="385999" cy="385999"/>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grpSp>
        <p:nvGrpSpPr>
          <p:cNvPr id="10" name="Group 10"/>
          <p:cNvGrpSpPr/>
          <p:nvPr/>
        </p:nvGrpSpPr>
        <p:grpSpPr>
          <a:xfrm>
            <a:off x="0" y="0"/>
            <a:ext cx="6092372" cy="10287000"/>
            <a:chOff x="0" y="0"/>
            <a:chExt cx="637580" cy="1076556"/>
          </a:xfrm>
        </p:grpSpPr>
        <p:sp>
          <p:nvSpPr>
            <p:cNvPr id="11" name="Freeform 11"/>
            <p:cNvSpPr/>
            <p:nvPr/>
          </p:nvSpPr>
          <p:spPr>
            <a:xfrm>
              <a:off x="0" y="0"/>
              <a:ext cx="637580" cy="1076556"/>
            </a:xfrm>
            <a:custGeom>
              <a:avLst/>
              <a:gdLst/>
              <a:ahLst/>
              <a:cxnLst/>
              <a:rect l="l" t="t" r="r" b="b"/>
              <a:pathLst>
                <a:path w="637580" h="1076556">
                  <a:moveTo>
                    <a:pt x="0" y="0"/>
                  </a:moveTo>
                  <a:lnTo>
                    <a:pt x="637580" y="0"/>
                  </a:lnTo>
                  <a:lnTo>
                    <a:pt x="637580" y="1076556"/>
                  </a:lnTo>
                  <a:lnTo>
                    <a:pt x="0" y="1076556"/>
                  </a:lnTo>
                  <a:close/>
                </a:path>
              </a:pathLst>
            </a:custGeom>
            <a:blipFill>
              <a:blip r:embed="rId2"/>
              <a:stretch>
                <a:fillRect t="-2208" b="-2208"/>
              </a:stretch>
            </a:blipFill>
          </p:spPr>
          <p:txBody>
            <a:bodyPr/>
            <a:lstStyle/>
            <a:p>
              <a:endParaRPr lang="en-GB"/>
            </a:p>
          </p:txBody>
        </p:sp>
      </p:grpSp>
      <p:grpSp>
        <p:nvGrpSpPr>
          <p:cNvPr id="12" name="Group 12"/>
          <p:cNvGrpSpPr/>
          <p:nvPr/>
        </p:nvGrpSpPr>
        <p:grpSpPr>
          <a:xfrm>
            <a:off x="0" y="9762583"/>
            <a:ext cx="18288000" cy="524417"/>
            <a:chOff x="0" y="0"/>
            <a:chExt cx="4816593" cy="138118"/>
          </a:xfrm>
        </p:grpSpPr>
        <p:sp>
          <p:nvSpPr>
            <p:cNvPr id="13" name="Freeform 13"/>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14" name="TextBox 14"/>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15" name="Group 15"/>
          <p:cNvGrpSpPr/>
          <p:nvPr/>
        </p:nvGrpSpPr>
        <p:grpSpPr>
          <a:xfrm>
            <a:off x="0" y="0"/>
            <a:ext cx="18288000" cy="524417"/>
            <a:chOff x="0" y="0"/>
            <a:chExt cx="4816593" cy="138118"/>
          </a:xfrm>
        </p:grpSpPr>
        <p:sp>
          <p:nvSpPr>
            <p:cNvPr id="16" name="Freeform 16"/>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17" name="TextBox 17"/>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18" name="TextBox 18"/>
          <p:cNvSpPr txBox="1"/>
          <p:nvPr/>
        </p:nvSpPr>
        <p:spPr>
          <a:xfrm>
            <a:off x="8016970" y="2230120"/>
            <a:ext cx="3661374" cy="927099"/>
          </a:xfrm>
          <a:prstGeom prst="rect">
            <a:avLst/>
          </a:prstGeom>
        </p:spPr>
        <p:txBody>
          <a:bodyPr lIns="0" tIns="0" rIns="0" bIns="0" rtlCol="0" anchor="t">
            <a:spAutoFit/>
          </a:bodyPr>
          <a:lstStyle/>
          <a:p>
            <a:pPr marL="0" lvl="1" indent="0" algn="l">
              <a:lnSpc>
                <a:spcPts val="8000"/>
              </a:lnSpc>
              <a:spcBef>
                <a:spcPct val="0"/>
              </a:spcBef>
            </a:pPr>
            <a:r>
              <a:rPr lang="en-US" sz="4000">
                <a:solidFill>
                  <a:srgbClr val="FFFFFF"/>
                </a:solidFill>
                <a:latin typeface="TT Chocolates"/>
                <a:ea typeface="TT Chocolates"/>
                <a:cs typeface="TT Chocolates"/>
                <a:sym typeface="TT Chocolates"/>
              </a:rPr>
              <a:t>Data collection</a:t>
            </a:r>
          </a:p>
        </p:txBody>
      </p:sp>
      <p:sp>
        <p:nvSpPr>
          <p:cNvPr id="19" name="TextBox 19"/>
          <p:cNvSpPr txBox="1"/>
          <p:nvPr/>
        </p:nvSpPr>
        <p:spPr>
          <a:xfrm>
            <a:off x="8016970" y="5533794"/>
            <a:ext cx="3661374" cy="927099"/>
          </a:xfrm>
          <a:prstGeom prst="rect">
            <a:avLst/>
          </a:prstGeom>
        </p:spPr>
        <p:txBody>
          <a:bodyPr lIns="0" tIns="0" rIns="0" bIns="0" rtlCol="0" anchor="t">
            <a:spAutoFit/>
          </a:bodyPr>
          <a:lstStyle/>
          <a:p>
            <a:pPr marL="0" lvl="1" indent="0" algn="l">
              <a:lnSpc>
                <a:spcPts val="8000"/>
              </a:lnSpc>
              <a:spcBef>
                <a:spcPct val="0"/>
              </a:spcBef>
            </a:pPr>
            <a:r>
              <a:rPr lang="en-US" sz="4000">
                <a:solidFill>
                  <a:srgbClr val="FFFFFF"/>
                </a:solidFill>
                <a:latin typeface="TT Chocolates"/>
                <a:ea typeface="TT Chocolates"/>
                <a:cs typeface="TT Chocolates"/>
                <a:sym typeface="TT Chocolates"/>
              </a:rPr>
              <a:t>Insights</a:t>
            </a:r>
          </a:p>
        </p:txBody>
      </p:sp>
      <p:sp>
        <p:nvSpPr>
          <p:cNvPr id="20" name="TextBox 20"/>
          <p:cNvSpPr txBox="1"/>
          <p:nvPr/>
        </p:nvSpPr>
        <p:spPr>
          <a:xfrm>
            <a:off x="8016970" y="3301324"/>
            <a:ext cx="5321057" cy="919094"/>
          </a:xfrm>
          <a:prstGeom prst="rect">
            <a:avLst/>
          </a:prstGeom>
        </p:spPr>
        <p:txBody>
          <a:bodyPr lIns="0" tIns="0" rIns="0" bIns="0" rtlCol="0" anchor="t">
            <a:spAutoFit/>
          </a:bodyPr>
          <a:lstStyle/>
          <a:p>
            <a:pPr marL="0" lvl="1" indent="0" algn="l">
              <a:lnSpc>
                <a:spcPts val="7970"/>
              </a:lnSpc>
              <a:spcBef>
                <a:spcPct val="0"/>
              </a:spcBef>
            </a:pPr>
            <a:r>
              <a:rPr lang="en-US" sz="3985">
                <a:solidFill>
                  <a:srgbClr val="FFFFFF"/>
                </a:solidFill>
                <a:latin typeface="TT Chocolates"/>
                <a:ea typeface="TT Chocolates"/>
                <a:cs typeface="TT Chocolates"/>
                <a:sym typeface="TT Chocolates"/>
              </a:rPr>
              <a:t>Data analysis techniques</a:t>
            </a:r>
          </a:p>
        </p:txBody>
      </p:sp>
      <p:sp>
        <p:nvSpPr>
          <p:cNvPr id="21" name="TextBox 21"/>
          <p:cNvSpPr txBox="1"/>
          <p:nvPr/>
        </p:nvSpPr>
        <p:spPr>
          <a:xfrm>
            <a:off x="6881893" y="838200"/>
            <a:ext cx="9455390" cy="1210945"/>
          </a:xfrm>
          <a:prstGeom prst="rect">
            <a:avLst/>
          </a:prstGeom>
        </p:spPr>
        <p:txBody>
          <a:bodyPr lIns="0" tIns="0" rIns="0" bIns="0" rtlCol="0" anchor="t">
            <a:spAutoFit/>
          </a:bodyPr>
          <a:lstStyle/>
          <a:p>
            <a:pPr algn="l">
              <a:lnSpc>
                <a:spcPts val="9379"/>
              </a:lnSpc>
            </a:pPr>
            <a:r>
              <a:rPr lang="en-US" sz="6699">
                <a:solidFill>
                  <a:srgbClr val="FFFFFF"/>
                </a:solidFill>
                <a:latin typeface="TAN Pearl"/>
                <a:ea typeface="TAN Pearl"/>
                <a:cs typeface="TAN Pearl"/>
                <a:sym typeface="TAN Pearl"/>
              </a:rPr>
              <a:t> Content</a:t>
            </a:r>
          </a:p>
        </p:txBody>
      </p:sp>
      <p:sp>
        <p:nvSpPr>
          <p:cNvPr id="22" name="TextBox 22"/>
          <p:cNvSpPr txBox="1"/>
          <p:nvPr/>
        </p:nvSpPr>
        <p:spPr>
          <a:xfrm>
            <a:off x="8016970" y="6678699"/>
            <a:ext cx="3661374" cy="945515"/>
          </a:xfrm>
          <a:prstGeom prst="rect">
            <a:avLst/>
          </a:prstGeom>
        </p:spPr>
        <p:txBody>
          <a:bodyPr lIns="0" tIns="0" rIns="0" bIns="0" rtlCol="0" anchor="t">
            <a:spAutoFit/>
          </a:bodyPr>
          <a:lstStyle/>
          <a:p>
            <a:pPr algn="l">
              <a:lnSpc>
                <a:spcPts val="8200"/>
              </a:lnSpc>
            </a:pPr>
            <a:r>
              <a:rPr lang="en-US" sz="4100">
                <a:solidFill>
                  <a:srgbClr val="FFFFFF"/>
                </a:solidFill>
                <a:latin typeface="TT Chocolates"/>
                <a:ea typeface="TT Chocolates"/>
                <a:cs typeface="TT Chocolates"/>
                <a:sym typeface="TT Chocolates"/>
              </a:rPr>
              <a:t>Conclusion</a:t>
            </a:r>
          </a:p>
        </p:txBody>
      </p:sp>
      <p:sp>
        <p:nvSpPr>
          <p:cNvPr id="23" name="TextBox 23"/>
          <p:cNvSpPr txBox="1"/>
          <p:nvPr/>
        </p:nvSpPr>
        <p:spPr>
          <a:xfrm>
            <a:off x="12295503" y="4598248"/>
            <a:ext cx="545211" cy="707136"/>
          </a:xfrm>
          <a:prstGeom prst="rect">
            <a:avLst/>
          </a:prstGeom>
        </p:spPr>
        <p:txBody>
          <a:bodyPr lIns="0" tIns="0" rIns="0" bIns="0" rtlCol="0" anchor="t">
            <a:spAutoFit/>
          </a:bodyPr>
          <a:lstStyle/>
          <a:p>
            <a:pPr algn="ctr">
              <a:lnSpc>
                <a:spcPts val="5652"/>
              </a:lnSpc>
            </a:pPr>
            <a:r>
              <a:rPr lang="en-US" sz="3600">
                <a:solidFill>
                  <a:srgbClr val="5B4F47"/>
                </a:solidFill>
                <a:latin typeface="TAN Pearl"/>
                <a:ea typeface="TAN Pearl"/>
                <a:cs typeface="TAN Pearl"/>
                <a:sym typeface="TAN Pearl"/>
              </a:rPr>
              <a:t>1</a:t>
            </a:r>
          </a:p>
        </p:txBody>
      </p:sp>
      <p:sp>
        <p:nvSpPr>
          <p:cNvPr id="24" name="TextBox 24"/>
          <p:cNvSpPr txBox="1"/>
          <p:nvPr/>
        </p:nvSpPr>
        <p:spPr>
          <a:xfrm>
            <a:off x="16560307" y="9215213"/>
            <a:ext cx="2430028" cy="547370"/>
          </a:xfrm>
          <a:prstGeom prst="rect">
            <a:avLst/>
          </a:prstGeom>
        </p:spPr>
        <p:txBody>
          <a:bodyPr lIns="0" tIns="0" rIns="0" bIns="0" rtlCol="0" anchor="t">
            <a:spAutoFit/>
          </a:bodyPr>
          <a:lstStyle/>
          <a:p>
            <a:pPr algn="ctr">
              <a:lnSpc>
                <a:spcPts val="4479"/>
              </a:lnSpc>
            </a:pPr>
            <a:r>
              <a:rPr lang="en-US" sz="3199" spc="319">
                <a:solidFill>
                  <a:srgbClr val="FFFFFF"/>
                </a:solidFill>
                <a:latin typeface="TT Chocolates"/>
                <a:ea typeface="TT Chocolates"/>
                <a:cs typeface="TT Chocolates"/>
                <a:sym typeface="TT Chocolates"/>
              </a:rPr>
              <a:t> 2</a:t>
            </a:r>
          </a:p>
        </p:txBody>
      </p:sp>
      <p:grpSp>
        <p:nvGrpSpPr>
          <p:cNvPr id="25" name="Group 25"/>
          <p:cNvGrpSpPr/>
          <p:nvPr/>
        </p:nvGrpSpPr>
        <p:grpSpPr>
          <a:xfrm>
            <a:off x="7061246" y="7065094"/>
            <a:ext cx="394652" cy="394652"/>
            <a:chOff x="0" y="0"/>
            <a:chExt cx="6350000" cy="6350000"/>
          </a:xfrm>
        </p:grpSpPr>
        <p:sp>
          <p:nvSpPr>
            <p:cNvPr id="26" name="Freeform 2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8F7F4"/>
            </a:solidFill>
          </p:spPr>
          <p:txBody>
            <a:bodyPr/>
            <a:lstStyle/>
            <a:p>
              <a:endParaRPr lang="en-GB"/>
            </a:p>
          </p:txBody>
        </p:sp>
      </p:grpSp>
      <p:sp>
        <p:nvSpPr>
          <p:cNvPr id="27" name="TextBox 27"/>
          <p:cNvSpPr txBox="1"/>
          <p:nvPr/>
        </p:nvSpPr>
        <p:spPr>
          <a:xfrm>
            <a:off x="8016970" y="4360504"/>
            <a:ext cx="3661374" cy="899159"/>
          </a:xfrm>
          <a:prstGeom prst="rect">
            <a:avLst/>
          </a:prstGeom>
        </p:spPr>
        <p:txBody>
          <a:bodyPr lIns="0" tIns="0" rIns="0" bIns="0" rtlCol="0" anchor="t">
            <a:spAutoFit/>
          </a:bodyPr>
          <a:lstStyle/>
          <a:p>
            <a:pPr marL="0" lvl="1" indent="0" algn="l">
              <a:lnSpc>
                <a:spcPts val="7800"/>
              </a:lnSpc>
              <a:spcBef>
                <a:spcPct val="0"/>
              </a:spcBef>
            </a:pPr>
            <a:r>
              <a:rPr lang="en-US" sz="3900">
                <a:solidFill>
                  <a:srgbClr val="FFFFFF"/>
                </a:solidFill>
                <a:latin typeface="TT Chocolates"/>
                <a:ea typeface="TT Chocolates"/>
                <a:cs typeface="TT Chocolates"/>
                <a:sym typeface="TT Chocolates"/>
              </a:rPr>
              <a:t>Sales trend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697865"/>
            <a:ext cx="8839730" cy="8584023"/>
            <a:chOff x="0" y="0"/>
            <a:chExt cx="701107" cy="680826"/>
          </a:xfrm>
        </p:grpSpPr>
        <p:sp>
          <p:nvSpPr>
            <p:cNvPr id="3" name="Freeform 3"/>
            <p:cNvSpPr/>
            <p:nvPr/>
          </p:nvSpPr>
          <p:spPr>
            <a:xfrm>
              <a:off x="0" y="0"/>
              <a:ext cx="701107" cy="680826"/>
            </a:xfrm>
            <a:custGeom>
              <a:avLst/>
              <a:gdLst/>
              <a:ahLst/>
              <a:cxnLst/>
              <a:rect l="l" t="t" r="r" b="b"/>
              <a:pathLst>
                <a:path w="701107" h="680826">
                  <a:moveTo>
                    <a:pt x="0" y="0"/>
                  </a:moveTo>
                  <a:lnTo>
                    <a:pt x="701107" y="0"/>
                  </a:lnTo>
                  <a:lnTo>
                    <a:pt x="701107" y="680826"/>
                  </a:lnTo>
                  <a:lnTo>
                    <a:pt x="0" y="680826"/>
                  </a:lnTo>
                  <a:close/>
                </a:path>
              </a:pathLst>
            </a:custGeom>
            <a:blipFill>
              <a:blip r:embed="rId2"/>
              <a:stretch>
                <a:fillRect t="-15705" b="-15705"/>
              </a:stretch>
            </a:blipFill>
          </p:spPr>
          <p:txBody>
            <a:bodyPr/>
            <a:lstStyle/>
            <a:p>
              <a:endParaRPr lang="en-GB"/>
            </a:p>
          </p:txBody>
        </p:sp>
      </p:grpSp>
      <p:sp>
        <p:nvSpPr>
          <p:cNvPr id="4" name="TextBox 4"/>
          <p:cNvSpPr txBox="1"/>
          <p:nvPr/>
        </p:nvSpPr>
        <p:spPr>
          <a:xfrm>
            <a:off x="16613167" y="9215213"/>
            <a:ext cx="2430028" cy="547370"/>
          </a:xfrm>
          <a:prstGeom prst="rect">
            <a:avLst/>
          </a:prstGeom>
        </p:spPr>
        <p:txBody>
          <a:bodyPr lIns="0" tIns="0" rIns="0" bIns="0" rtlCol="0" anchor="t">
            <a:spAutoFit/>
          </a:bodyPr>
          <a:lstStyle/>
          <a:p>
            <a:pPr algn="ctr">
              <a:lnSpc>
                <a:spcPts val="4479"/>
              </a:lnSpc>
            </a:pPr>
            <a:r>
              <a:rPr lang="en-US" sz="3199" b="1" spc="319">
                <a:solidFill>
                  <a:srgbClr val="5B4F47"/>
                </a:solidFill>
                <a:latin typeface="TT Chocolates Bold"/>
                <a:ea typeface="TT Chocolates Bold"/>
                <a:cs typeface="TT Chocolates Bold"/>
                <a:sym typeface="TT Chocolates Bold"/>
              </a:rPr>
              <a:t>03</a:t>
            </a:r>
          </a:p>
        </p:txBody>
      </p:sp>
      <p:grpSp>
        <p:nvGrpSpPr>
          <p:cNvPr id="5" name="Group 5"/>
          <p:cNvGrpSpPr/>
          <p:nvPr/>
        </p:nvGrpSpPr>
        <p:grpSpPr>
          <a:xfrm>
            <a:off x="0" y="9762583"/>
            <a:ext cx="18288000" cy="524417"/>
            <a:chOff x="0" y="0"/>
            <a:chExt cx="4816593" cy="138118"/>
          </a:xfrm>
        </p:grpSpPr>
        <p:sp>
          <p:nvSpPr>
            <p:cNvPr id="6" name="Freeform 6"/>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7" name="TextBox 7"/>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8" name="Group 8"/>
          <p:cNvGrpSpPr/>
          <p:nvPr/>
        </p:nvGrpSpPr>
        <p:grpSpPr>
          <a:xfrm>
            <a:off x="0" y="0"/>
            <a:ext cx="18288000" cy="524417"/>
            <a:chOff x="0" y="0"/>
            <a:chExt cx="4816593" cy="138118"/>
          </a:xfrm>
        </p:grpSpPr>
        <p:sp>
          <p:nvSpPr>
            <p:cNvPr id="9" name="Freeform 9"/>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10" name="TextBox 10"/>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11" name="TextBox 11"/>
          <p:cNvSpPr txBox="1"/>
          <p:nvPr/>
        </p:nvSpPr>
        <p:spPr>
          <a:xfrm>
            <a:off x="220237" y="478790"/>
            <a:ext cx="8923763" cy="1369053"/>
          </a:xfrm>
          <a:prstGeom prst="rect">
            <a:avLst/>
          </a:prstGeom>
        </p:spPr>
        <p:txBody>
          <a:bodyPr lIns="0" tIns="0" rIns="0" bIns="0" rtlCol="0" anchor="t">
            <a:spAutoFit/>
          </a:bodyPr>
          <a:lstStyle/>
          <a:p>
            <a:pPr algn="l">
              <a:lnSpc>
                <a:spcPts val="10640"/>
              </a:lnSpc>
            </a:pPr>
            <a:r>
              <a:rPr lang="en-US" sz="7600">
                <a:solidFill>
                  <a:srgbClr val="5B4F47"/>
                </a:solidFill>
                <a:latin typeface="TAN Pearl"/>
                <a:ea typeface="TAN Pearl"/>
                <a:cs typeface="TAN Pearl"/>
                <a:sym typeface="TAN Pearl"/>
              </a:rPr>
              <a:t>Data collection</a:t>
            </a:r>
          </a:p>
        </p:txBody>
      </p:sp>
      <p:sp>
        <p:nvSpPr>
          <p:cNvPr id="12" name="TextBox 12"/>
          <p:cNvSpPr txBox="1"/>
          <p:nvPr/>
        </p:nvSpPr>
        <p:spPr>
          <a:xfrm>
            <a:off x="0" y="2244238"/>
            <a:ext cx="8645778" cy="4021985"/>
          </a:xfrm>
          <a:prstGeom prst="rect">
            <a:avLst/>
          </a:prstGeom>
        </p:spPr>
        <p:txBody>
          <a:bodyPr lIns="0" tIns="0" rIns="0" bIns="0" rtlCol="0" anchor="t">
            <a:spAutoFit/>
          </a:bodyPr>
          <a:lstStyle/>
          <a:p>
            <a:pPr marL="546037" lvl="1" indent="-273019" algn="just">
              <a:lnSpc>
                <a:spcPts val="3540"/>
              </a:lnSpc>
              <a:buFont typeface="Arial"/>
              <a:buChar char="•"/>
            </a:pPr>
            <a:r>
              <a:rPr lang="en-US" sz="2529" b="1">
                <a:solidFill>
                  <a:srgbClr val="5B4F47"/>
                </a:solidFill>
                <a:latin typeface="TT Chocolates Bold"/>
                <a:ea typeface="TT Chocolates Bold"/>
                <a:cs typeface="TT Chocolates Bold"/>
                <a:sym typeface="TT Chocolates Bold"/>
              </a:rPr>
              <a:t>Collected transaction data from Bright Coffee Shop analysis </a:t>
            </a:r>
          </a:p>
          <a:p>
            <a:pPr marL="546037" lvl="1" indent="-273019" algn="just">
              <a:lnSpc>
                <a:spcPts val="3540"/>
              </a:lnSpc>
              <a:buFont typeface="Arial"/>
              <a:buChar char="•"/>
            </a:pPr>
            <a:r>
              <a:rPr lang="en-US" sz="2529" b="1">
                <a:solidFill>
                  <a:srgbClr val="5B4F47"/>
                </a:solidFill>
                <a:latin typeface="TT Chocolates Bold"/>
                <a:ea typeface="TT Chocolates Bold"/>
                <a:cs typeface="TT Chocolates Bold"/>
                <a:sym typeface="TT Chocolates Bold"/>
              </a:rPr>
              <a:t>Here are the column names used consistency :Product_Category, Unit_Price, Transaction_Qty </a:t>
            </a:r>
          </a:p>
          <a:p>
            <a:pPr marL="546037" lvl="1" indent="-273019" algn="just">
              <a:lnSpc>
                <a:spcPts val="3540"/>
              </a:lnSpc>
              <a:buFont typeface="Arial"/>
              <a:buChar char="•"/>
            </a:pPr>
            <a:r>
              <a:rPr lang="en-US" sz="2529" b="1">
                <a:solidFill>
                  <a:srgbClr val="5B4F47"/>
                </a:solidFill>
                <a:latin typeface="TT Chocolates Bold"/>
                <a:ea typeface="TT Chocolates Bold"/>
                <a:cs typeface="TT Chocolates Bold"/>
                <a:sym typeface="TT Chocolates Bold"/>
              </a:rPr>
              <a:t>Created new variables to support analysis:used arithmetic operators Revenue = Quantity × Unit Price</a:t>
            </a:r>
          </a:p>
          <a:p>
            <a:pPr marL="546037" lvl="1" indent="-273019" algn="just">
              <a:lnSpc>
                <a:spcPts val="3540"/>
              </a:lnSpc>
              <a:buFont typeface="Arial"/>
              <a:buChar char="•"/>
            </a:pPr>
            <a:r>
              <a:rPr lang="en-US" sz="2529" b="1">
                <a:solidFill>
                  <a:srgbClr val="5B4F47"/>
                </a:solidFill>
                <a:latin typeface="TT Chocolates Bold"/>
                <a:ea typeface="TT Chocolates Bold"/>
                <a:cs typeface="TT Chocolates Bold"/>
                <a:sym typeface="TT Chocolates Bold"/>
              </a:rPr>
              <a:t>Extracted time and day information from transaction timestamps to analyse peak sales periods.</a:t>
            </a:r>
          </a:p>
          <a:p>
            <a:pPr algn="just">
              <a:lnSpc>
                <a:spcPts val="3540"/>
              </a:lnSpc>
            </a:pPr>
            <a:endParaRPr lang="en-US" sz="2529" b="1">
              <a:solidFill>
                <a:srgbClr val="5B4F47"/>
              </a:solidFill>
              <a:latin typeface="TT Chocolates Bold"/>
              <a:ea typeface="TT Chocolates Bold"/>
              <a:cs typeface="TT Chocolates Bold"/>
              <a:sym typeface="TT Chocolates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6532616" y="9215213"/>
            <a:ext cx="2430028" cy="547370"/>
          </a:xfrm>
          <a:prstGeom prst="rect">
            <a:avLst/>
          </a:prstGeom>
        </p:spPr>
        <p:txBody>
          <a:bodyPr lIns="0" tIns="0" rIns="0" bIns="0" rtlCol="0" anchor="t">
            <a:spAutoFit/>
          </a:bodyPr>
          <a:lstStyle/>
          <a:p>
            <a:pPr algn="ctr">
              <a:lnSpc>
                <a:spcPts val="4479"/>
              </a:lnSpc>
            </a:pPr>
            <a:r>
              <a:rPr lang="en-US" sz="3199" b="1" spc="319">
                <a:solidFill>
                  <a:srgbClr val="745E4D"/>
                </a:solidFill>
                <a:latin typeface="TT Chocolates Bold"/>
                <a:ea typeface="TT Chocolates Bold"/>
                <a:cs typeface="TT Chocolates Bold"/>
                <a:sym typeface="TT Chocolates Bold"/>
              </a:rPr>
              <a:t>04</a:t>
            </a:r>
          </a:p>
        </p:txBody>
      </p:sp>
      <p:grpSp>
        <p:nvGrpSpPr>
          <p:cNvPr id="3" name="Group 3"/>
          <p:cNvGrpSpPr/>
          <p:nvPr/>
        </p:nvGrpSpPr>
        <p:grpSpPr>
          <a:xfrm>
            <a:off x="0" y="9762583"/>
            <a:ext cx="18288000" cy="524417"/>
            <a:chOff x="0" y="0"/>
            <a:chExt cx="4816593" cy="138118"/>
          </a:xfrm>
        </p:grpSpPr>
        <p:sp>
          <p:nvSpPr>
            <p:cNvPr id="4" name="Freeform 4"/>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5" name="TextBox 5"/>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6" name="Group 6"/>
          <p:cNvGrpSpPr/>
          <p:nvPr/>
        </p:nvGrpSpPr>
        <p:grpSpPr>
          <a:xfrm>
            <a:off x="0" y="0"/>
            <a:ext cx="18288000" cy="524417"/>
            <a:chOff x="0" y="0"/>
            <a:chExt cx="4816593" cy="138118"/>
          </a:xfrm>
        </p:grpSpPr>
        <p:sp>
          <p:nvSpPr>
            <p:cNvPr id="7" name="Freeform 7"/>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8" name="TextBox 8"/>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9" name="Freeform 9"/>
          <p:cNvSpPr/>
          <p:nvPr/>
        </p:nvSpPr>
        <p:spPr>
          <a:xfrm>
            <a:off x="264233" y="1331606"/>
            <a:ext cx="7414248" cy="5283539"/>
          </a:xfrm>
          <a:custGeom>
            <a:avLst/>
            <a:gdLst/>
            <a:ahLst/>
            <a:cxnLst/>
            <a:rect l="l" t="t" r="r" b="b"/>
            <a:pathLst>
              <a:path w="7414248" h="5283539">
                <a:moveTo>
                  <a:pt x="0" y="0"/>
                </a:moveTo>
                <a:lnTo>
                  <a:pt x="7414247" y="0"/>
                </a:lnTo>
                <a:lnTo>
                  <a:pt x="7414247" y="5283539"/>
                </a:lnTo>
                <a:lnTo>
                  <a:pt x="0" y="5283539"/>
                </a:lnTo>
                <a:lnTo>
                  <a:pt x="0" y="0"/>
                </a:lnTo>
                <a:close/>
              </a:path>
            </a:pathLst>
          </a:custGeom>
          <a:blipFill>
            <a:blip r:embed="rId2"/>
            <a:stretch>
              <a:fillRect l="-2289" t="-370" b="-2158"/>
            </a:stretch>
          </a:blipFill>
        </p:spPr>
        <p:txBody>
          <a:bodyPr/>
          <a:lstStyle/>
          <a:p>
            <a:endParaRPr lang="en-GB"/>
          </a:p>
        </p:txBody>
      </p:sp>
      <p:sp>
        <p:nvSpPr>
          <p:cNvPr id="10" name="Freeform 10"/>
          <p:cNvSpPr/>
          <p:nvPr/>
        </p:nvSpPr>
        <p:spPr>
          <a:xfrm>
            <a:off x="7678480" y="3312785"/>
            <a:ext cx="7772068" cy="6449798"/>
          </a:xfrm>
          <a:custGeom>
            <a:avLst/>
            <a:gdLst/>
            <a:ahLst/>
            <a:cxnLst/>
            <a:rect l="l" t="t" r="r" b="b"/>
            <a:pathLst>
              <a:path w="7772068" h="6449798">
                <a:moveTo>
                  <a:pt x="0" y="0"/>
                </a:moveTo>
                <a:lnTo>
                  <a:pt x="7772068" y="0"/>
                </a:lnTo>
                <a:lnTo>
                  <a:pt x="7772068" y="6449798"/>
                </a:lnTo>
                <a:lnTo>
                  <a:pt x="0" y="6449798"/>
                </a:lnTo>
                <a:lnTo>
                  <a:pt x="0" y="0"/>
                </a:lnTo>
                <a:close/>
              </a:path>
            </a:pathLst>
          </a:custGeom>
          <a:blipFill>
            <a:blip r:embed="rId3"/>
            <a:stretch>
              <a:fillRect l="-508" r="-6043"/>
            </a:stretch>
          </a:blipFill>
        </p:spPr>
        <p:txBody>
          <a:bodyPr/>
          <a:lstStyle/>
          <a:p>
            <a:endParaRPr lang="en-GB"/>
          </a:p>
        </p:txBody>
      </p:sp>
      <p:sp>
        <p:nvSpPr>
          <p:cNvPr id="11" name="TextBox 11"/>
          <p:cNvSpPr txBox="1"/>
          <p:nvPr/>
        </p:nvSpPr>
        <p:spPr>
          <a:xfrm>
            <a:off x="0" y="451163"/>
            <a:ext cx="9708706" cy="880443"/>
          </a:xfrm>
          <a:prstGeom prst="rect">
            <a:avLst/>
          </a:prstGeom>
        </p:spPr>
        <p:txBody>
          <a:bodyPr lIns="0" tIns="0" rIns="0" bIns="0" rtlCol="0" anchor="t">
            <a:spAutoFit/>
          </a:bodyPr>
          <a:lstStyle/>
          <a:p>
            <a:pPr algn="l">
              <a:lnSpc>
                <a:spcPts val="6881"/>
              </a:lnSpc>
            </a:pPr>
            <a:r>
              <a:rPr lang="en-US" sz="4915">
                <a:solidFill>
                  <a:srgbClr val="745E4D"/>
                </a:solidFill>
                <a:latin typeface="TAN Pearl"/>
                <a:ea typeface="TAN Pearl"/>
                <a:cs typeface="TAN Pearl"/>
                <a:sym typeface="TAN Pearl"/>
              </a:rPr>
              <a:t>Date analysis techniques</a:t>
            </a:r>
          </a:p>
        </p:txBody>
      </p:sp>
      <p:sp>
        <p:nvSpPr>
          <p:cNvPr id="12" name="TextBox 12"/>
          <p:cNvSpPr txBox="1"/>
          <p:nvPr/>
        </p:nvSpPr>
        <p:spPr>
          <a:xfrm>
            <a:off x="7678480" y="1474413"/>
            <a:ext cx="5844088" cy="1362123"/>
          </a:xfrm>
          <a:prstGeom prst="rect">
            <a:avLst/>
          </a:prstGeom>
        </p:spPr>
        <p:txBody>
          <a:bodyPr lIns="0" tIns="0" rIns="0" bIns="0" rtlCol="0" anchor="t">
            <a:spAutoFit/>
          </a:bodyPr>
          <a:lstStyle/>
          <a:p>
            <a:pPr algn="just">
              <a:lnSpc>
                <a:spcPts val="3672"/>
              </a:lnSpc>
              <a:spcBef>
                <a:spcPct val="0"/>
              </a:spcBef>
            </a:pPr>
            <a:r>
              <a:rPr lang="en-US" sz="2623" b="1">
                <a:solidFill>
                  <a:srgbClr val="5B4F47"/>
                </a:solidFill>
                <a:latin typeface="TT Chocolates Bold"/>
                <a:ea typeface="TT Chocolates Bold"/>
                <a:cs typeface="TT Chocolates Bold"/>
                <a:sym typeface="TT Chocolates Bold"/>
              </a:rPr>
              <a:t>Grouped data using SUM of transaction qty to observe units sold per month and customer buying behavior.</a:t>
            </a:r>
          </a:p>
        </p:txBody>
      </p:sp>
      <p:sp>
        <p:nvSpPr>
          <p:cNvPr id="13" name="TextBox 13"/>
          <p:cNvSpPr txBox="1"/>
          <p:nvPr/>
        </p:nvSpPr>
        <p:spPr>
          <a:xfrm>
            <a:off x="13519798" y="7919178"/>
            <a:ext cx="4768202" cy="1362710"/>
          </a:xfrm>
          <a:prstGeom prst="rect">
            <a:avLst/>
          </a:prstGeom>
        </p:spPr>
        <p:txBody>
          <a:bodyPr lIns="0" tIns="0" rIns="0" bIns="0" rtlCol="0" anchor="t">
            <a:spAutoFit/>
          </a:bodyPr>
          <a:lstStyle/>
          <a:p>
            <a:pPr algn="just">
              <a:lnSpc>
                <a:spcPts val="3639"/>
              </a:lnSpc>
              <a:spcBef>
                <a:spcPct val="0"/>
              </a:spcBef>
            </a:pPr>
            <a:r>
              <a:rPr lang="en-US" sz="2599" b="1">
                <a:solidFill>
                  <a:srgbClr val="5B4F47"/>
                </a:solidFill>
                <a:latin typeface="TT Chocolates Bold"/>
                <a:ea typeface="TT Chocolates Bold"/>
                <a:cs typeface="TT Chocolates Bold"/>
                <a:sym typeface="TT Chocolates Bold"/>
              </a:rPr>
              <a:t>Identified top-performing and underperforming items based on total revenue and sales volume.</a:t>
            </a:r>
          </a:p>
        </p:txBody>
      </p:sp>
      <p:sp>
        <p:nvSpPr>
          <p:cNvPr id="14" name="TextBox 14"/>
          <p:cNvSpPr txBox="1"/>
          <p:nvPr/>
        </p:nvSpPr>
        <p:spPr>
          <a:xfrm>
            <a:off x="-231538" y="7693382"/>
            <a:ext cx="5772150" cy="1325694"/>
          </a:xfrm>
          <a:prstGeom prst="rect">
            <a:avLst/>
          </a:prstGeom>
        </p:spPr>
        <p:txBody>
          <a:bodyPr lIns="0" tIns="0" rIns="0" bIns="0" rtlCol="0" anchor="t">
            <a:spAutoFit/>
          </a:bodyPr>
          <a:lstStyle/>
          <a:p>
            <a:pPr algn="ctr">
              <a:lnSpc>
                <a:spcPts val="3580"/>
              </a:lnSpc>
              <a:spcBef>
                <a:spcPct val="0"/>
              </a:spcBef>
            </a:pPr>
            <a:r>
              <a:rPr lang="en-US" sz="2557" b="1">
                <a:solidFill>
                  <a:srgbClr val="000000"/>
                </a:solidFill>
                <a:latin typeface="TT Chocolates Bold"/>
                <a:ea typeface="TT Chocolates Bold"/>
                <a:cs typeface="TT Chocolates Bold"/>
                <a:sym typeface="TT Chocolates Bold"/>
              </a:rPr>
              <a:t>Calculated total and average</a:t>
            </a:r>
          </a:p>
          <a:p>
            <a:pPr algn="ctr">
              <a:lnSpc>
                <a:spcPts val="3580"/>
              </a:lnSpc>
              <a:spcBef>
                <a:spcPct val="0"/>
              </a:spcBef>
            </a:pPr>
            <a:r>
              <a:rPr lang="en-US" sz="2557" b="1">
                <a:solidFill>
                  <a:srgbClr val="000000"/>
                </a:solidFill>
                <a:latin typeface="TT Chocolates Bold"/>
                <a:ea typeface="TT Chocolates Bold"/>
                <a:cs typeface="TT Chocolates Bold"/>
                <a:sym typeface="TT Chocolates Bold"/>
              </a:rPr>
              <a:t>       revenues to measure profitability and</a:t>
            </a:r>
          </a:p>
          <a:p>
            <a:pPr algn="ctr">
              <a:lnSpc>
                <a:spcPts val="3580"/>
              </a:lnSpc>
              <a:spcBef>
                <a:spcPct val="0"/>
              </a:spcBef>
            </a:pPr>
            <a:r>
              <a:rPr lang="en-US" sz="2557" b="1">
                <a:solidFill>
                  <a:srgbClr val="000000"/>
                </a:solidFill>
                <a:latin typeface="TT Chocolates Bold"/>
                <a:ea typeface="TT Chocolates Bold"/>
                <a:cs typeface="TT Chocolates Bold"/>
                <a:sym typeface="TT Chocolates Bold"/>
              </a:rPr>
              <a:t> sales performance across category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762583"/>
            <a:ext cx="18288000" cy="524417"/>
            <a:chOff x="0" y="0"/>
            <a:chExt cx="4816593" cy="138118"/>
          </a:xfrm>
        </p:grpSpPr>
        <p:sp>
          <p:nvSpPr>
            <p:cNvPr id="3" name="Freeform 3"/>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4" name="TextBox 4"/>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5" name="Group 5"/>
          <p:cNvGrpSpPr/>
          <p:nvPr/>
        </p:nvGrpSpPr>
        <p:grpSpPr>
          <a:xfrm>
            <a:off x="0" y="0"/>
            <a:ext cx="18288000" cy="524417"/>
            <a:chOff x="0" y="0"/>
            <a:chExt cx="4816593" cy="138118"/>
          </a:xfrm>
        </p:grpSpPr>
        <p:sp>
          <p:nvSpPr>
            <p:cNvPr id="6" name="Freeform 6"/>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7" name="TextBox 7"/>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8" name="Freeform 8"/>
          <p:cNvSpPr/>
          <p:nvPr/>
        </p:nvSpPr>
        <p:spPr>
          <a:xfrm>
            <a:off x="8145464" y="524417"/>
            <a:ext cx="10060789" cy="7419461"/>
          </a:xfrm>
          <a:custGeom>
            <a:avLst/>
            <a:gdLst/>
            <a:ahLst/>
            <a:cxnLst/>
            <a:rect l="l" t="t" r="r" b="b"/>
            <a:pathLst>
              <a:path w="10060789" h="7419461">
                <a:moveTo>
                  <a:pt x="0" y="0"/>
                </a:moveTo>
                <a:lnTo>
                  <a:pt x="10060788" y="0"/>
                </a:lnTo>
                <a:lnTo>
                  <a:pt x="10060788" y="7419460"/>
                </a:lnTo>
                <a:lnTo>
                  <a:pt x="0" y="7419460"/>
                </a:lnTo>
                <a:lnTo>
                  <a:pt x="0" y="0"/>
                </a:lnTo>
                <a:close/>
              </a:path>
            </a:pathLst>
          </a:custGeom>
          <a:blipFill>
            <a:blip r:embed="rId2"/>
            <a:stretch>
              <a:fillRect/>
            </a:stretch>
          </a:blipFill>
        </p:spPr>
        <p:txBody>
          <a:bodyPr/>
          <a:lstStyle/>
          <a:p>
            <a:endParaRPr lang="en-GB"/>
          </a:p>
        </p:txBody>
      </p:sp>
      <p:sp>
        <p:nvSpPr>
          <p:cNvPr id="9" name="TextBox 9"/>
          <p:cNvSpPr txBox="1"/>
          <p:nvPr/>
        </p:nvSpPr>
        <p:spPr>
          <a:xfrm>
            <a:off x="0" y="1722077"/>
            <a:ext cx="7862603" cy="7587735"/>
          </a:xfrm>
          <a:prstGeom prst="rect">
            <a:avLst/>
          </a:prstGeom>
        </p:spPr>
        <p:txBody>
          <a:bodyPr lIns="0" tIns="0" rIns="0" bIns="0" rtlCol="0" anchor="t">
            <a:spAutoFit/>
          </a:bodyPr>
          <a:lstStyle/>
          <a:p>
            <a:pPr algn="just">
              <a:lnSpc>
                <a:spcPts val="4031"/>
              </a:lnSpc>
            </a:pPr>
            <a:r>
              <a:rPr lang="en-US" sz="2879" b="1">
                <a:solidFill>
                  <a:srgbClr val="5B4F47"/>
                </a:solidFill>
                <a:latin typeface="TT Chocolates Bold"/>
                <a:ea typeface="TT Chocolates Bold"/>
                <a:cs typeface="TT Chocolates Bold"/>
                <a:sym typeface="TT Chocolates Bold"/>
              </a:rPr>
              <a:t>The chart shows total revenue across different product categories at Bright Coffee Shop during the morning, afternoon, and evening.</a:t>
            </a:r>
          </a:p>
          <a:p>
            <a:pPr algn="just">
              <a:lnSpc>
                <a:spcPts val="4031"/>
              </a:lnSpc>
            </a:pPr>
            <a:r>
              <a:rPr lang="en-US" sz="2879" b="1">
                <a:solidFill>
                  <a:srgbClr val="5B4F47"/>
                </a:solidFill>
                <a:latin typeface="TT Chocolates Bold"/>
                <a:ea typeface="TT Chocolates Bold"/>
                <a:cs typeface="TT Chocolates Bold"/>
                <a:sym typeface="TT Chocolates Bold"/>
              </a:rPr>
              <a:t>• Coffee and Tea generate the highest revenue, especially in the morning, indicating that customers mostly purchase these beverages to start their day.</a:t>
            </a:r>
          </a:p>
          <a:p>
            <a:pPr algn="just">
              <a:lnSpc>
                <a:spcPts val="4031"/>
              </a:lnSpc>
            </a:pPr>
            <a:r>
              <a:rPr lang="en-US" sz="2879" b="1">
                <a:solidFill>
                  <a:srgbClr val="5B4F47"/>
                </a:solidFill>
                <a:latin typeface="TT Chocolates Bold"/>
                <a:ea typeface="TT Chocolates Bold"/>
                <a:cs typeface="TT Chocolates Bold"/>
                <a:sym typeface="TT Chocolates Bold"/>
              </a:rPr>
              <a:t>• Bakery items also perform well in the morning, complementing coffee sales.</a:t>
            </a:r>
          </a:p>
          <a:p>
            <a:pPr algn="just">
              <a:lnSpc>
                <a:spcPts val="4031"/>
              </a:lnSpc>
            </a:pPr>
            <a:r>
              <a:rPr lang="en-US" sz="2879" b="1">
                <a:solidFill>
                  <a:srgbClr val="5B4F47"/>
                </a:solidFill>
                <a:latin typeface="TT Chocolates Bold"/>
                <a:ea typeface="TT Chocolates Bold"/>
                <a:cs typeface="TT Chocolates Bold"/>
                <a:sym typeface="TT Chocolates Bold"/>
              </a:rPr>
              <a:t>• Evening and afternoon sales are noticeably lower across all categories, suggesting less customer traffic during these times.</a:t>
            </a:r>
          </a:p>
          <a:p>
            <a:pPr algn="just">
              <a:lnSpc>
                <a:spcPts val="4031"/>
              </a:lnSpc>
            </a:pPr>
            <a:r>
              <a:rPr lang="en-US" sz="2879" b="1">
                <a:solidFill>
                  <a:srgbClr val="5B4F47"/>
                </a:solidFill>
                <a:latin typeface="TT Chocolates Bold"/>
                <a:ea typeface="TT Chocolates Bold"/>
                <a:cs typeface="TT Chocolates Bold"/>
                <a:sym typeface="TT Chocolates Bold"/>
              </a:rPr>
              <a:t>• Overall, the morning period dominates sales performance, highlighting it as the peak sales time for the shop.</a:t>
            </a:r>
          </a:p>
        </p:txBody>
      </p:sp>
      <p:sp>
        <p:nvSpPr>
          <p:cNvPr id="10" name="TextBox 10"/>
          <p:cNvSpPr txBox="1"/>
          <p:nvPr/>
        </p:nvSpPr>
        <p:spPr>
          <a:xfrm>
            <a:off x="223024" y="437418"/>
            <a:ext cx="7639578" cy="1020639"/>
          </a:xfrm>
          <a:prstGeom prst="rect">
            <a:avLst/>
          </a:prstGeom>
        </p:spPr>
        <p:txBody>
          <a:bodyPr lIns="0" tIns="0" rIns="0" bIns="0" rtlCol="0" anchor="t">
            <a:spAutoFit/>
          </a:bodyPr>
          <a:lstStyle/>
          <a:p>
            <a:pPr algn="l">
              <a:lnSpc>
                <a:spcPts val="7915"/>
              </a:lnSpc>
            </a:pPr>
            <a:r>
              <a:rPr lang="en-US" sz="5654">
                <a:solidFill>
                  <a:srgbClr val="5B4F47"/>
                </a:solidFill>
                <a:latin typeface="TAN Pearl"/>
                <a:ea typeface="TAN Pearl"/>
                <a:cs typeface="TAN Pearl"/>
                <a:sym typeface="TAN Pearl"/>
              </a:rPr>
              <a:t>Sales Trend</a:t>
            </a:r>
          </a:p>
        </p:txBody>
      </p:sp>
      <p:sp>
        <p:nvSpPr>
          <p:cNvPr id="11" name="TextBox 11"/>
          <p:cNvSpPr txBox="1"/>
          <p:nvPr/>
        </p:nvSpPr>
        <p:spPr>
          <a:xfrm>
            <a:off x="16582801" y="9191625"/>
            <a:ext cx="2430028" cy="580390"/>
          </a:xfrm>
          <a:prstGeom prst="rect">
            <a:avLst/>
          </a:prstGeom>
        </p:spPr>
        <p:txBody>
          <a:bodyPr lIns="0" tIns="0" rIns="0" bIns="0" rtlCol="0" anchor="t">
            <a:spAutoFit/>
          </a:bodyPr>
          <a:lstStyle/>
          <a:p>
            <a:pPr algn="ctr">
              <a:lnSpc>
                <a:spcPts val="4759"/>
              </a:lnSpc>
            </a:pPr>
            <a:r>
              <a:rPr lang="en-US" sz="3399" b="1" spc="339">
                <a:solidFill>
                  <a:srgbClr val="5B4F47"/>
                </a:solidFill>
                <a:latin typeface="TT Chocolates Bold"/>
                <a:ea typeface="TT Chocolates Bold"/>
                <a:cs typeface="TT Chocolates Bold"/>
                <a:sym typeface="TT Chocolates Bold"/>
              </a:rPr>
              <a:t>05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B4F47"/>
        </a:solidFill>
        <a:effectLst/>
      </p:bgPr>
    </p:bg>
    <p:spTree>
      <p:nvGrpSpPr>
        <p:cNvPr id="1" name=""/>
        <p:cNvGrpSpPr/>
        <p:nvPr/>
      </p:nvGrpSpPr>
      <p:grpSpPr>
        <a:xfrm>
          <a:off x="0" y="0"/>
          <a:ext cx="0" cy="0"/>
          <a:chOff x="0" y="0"/>
          <a:chExt cx="0" cy="0"/>
        </a:xfrm>
      </p:grpSpPr>
      <p:sp>
        <p:nvSpPr>
          <p:cNvPr id="2" name="TextBox 2"/>
          <p:cNvSpPr txBox="1"/>
          <p:nvPr/>
        </p:nvSpPr>
        <p:spPr>
          <a:xfrm>
            <a:off x="6133171" y="537891"/>
            <a:ext cx="8115300" cy="1358447"/>
          </a:xfrm>
          <a:prstGeom prst="rect">
            <a:avLst/>
          </a:prstGeom>
        </p:spPr>
        <p:txBody>
          <a:bodyPr lIns="0" tIns="0" rIns="0" bIns="0" rtlCol="0" anchor="t">
            <a:spAutoFit/>
          </a:bodyPr>
          <a:lstStyle/>
          <a:p>
            <a:pPr algn="l">
              <a:lnSpc>
                <a:spcPts val="10592"/>
              </a:lnSpc>
            </a:pPr>
            <a:r>
              <a:rPr lang="en-US" sz="7566">
                <a:solidFill>
                  <a:srgbClr val="FFFFFF"/>
                </a:solidFill>
                <a:latin typeface="TAN Pearl"/>
                <a:ea typeface="TAN Pearl"/>
                <a:cs typeface="TAN Pearl"/>
                <a:sym typeface="TAN Pearl"/>
              </a:rPr>
              <a:t>Insights</a:t>
            </a:r>
          </a:p>
        </p:txBody>
      </p:sp>
      <p:sp>
        <p:nvSpPr>
          <p:cNvPr id="3" name="TextBox 3"/>
          <p:cNvSpPr txBox="1"/>
          <p:nvPr/>
        </p:nvSpPr>
        <p:spPr>
          <a:xfrm>
            <a:off x="16557711" y="9215213"/>
            <a:ext cx="2430028" cy="547370"/>
          </a:xfrm>
          <a:prstGeom prst="rect">
            <a:avLst/>
          </a:prstGeom>
        </p:spPr>
        <p:txBody>
          <a:bodyPr lIns="0" tIns="0" rIns="0" bIns="0" rtlCol="0" anchor="t">
            <a:spAutoFit/>
          </a:bodyPr>
          <a:lstStyle/>
          <a:p>
            <a:pPr algn="ctr">
              <a:lnSpc>
                <a:spcPts val="4479"/>
              </a:lnSpc>
            </a:pPr>
            <a:r>
              <a:rPr lang="en-US" sz="3199" b="1" spc="319">
                <a:solidFill>
                  <a:srgbClr val="FFFFFF"/>
                </a:solidFill>
                <a:latin typeface="TT Chocolates Bold"/>
                <a:ea typeface="TT Chocolates Bold"/>
                <a:cs typeface="TT Chocolates Bold"/>
                <a:sym typeface="TT Chocolates Bold"/>
              </a:rPr>
              <a:t>06</a:t>
            </a:r>
          </a:p>
        </p:txBody>
      </p:sp>
      <p:grpSp>
        <p:nvGrpSpPr>
          <p:cNvPr id="4" name="Group 4"/>
          <p:cNvGrpSpPr/>
          <p:nvPr/>
        </p:nvGrpSpPr>
        <p:grpSpPr>
          <a:xfrm>
            <a:off x="0" y="9762583"/>
            <a:ext cx="18288000" cy="524417"/>
            <a:chOff x="0" y="0"/>
            <a:chExt cx="4816593" cy="138118"/>
          </a:xfrm>
        </p:grpSpPr>
        <p:sp>
          <p:nvSpPr>
            <p:cNvPr id="5" name="Freeform 5"/>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6" name="TextBox 6"/>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grpSp>
        <p:nvGrpSpPr>
          <p:cNvPr id="7" name="Group 7"/>
          <p:cNvGrpSpPr/>
          <p:nvPr/>
        </p:nvGrpSpPr>
        <p:grpSpPr>
          <a:xfrm>
            <a:off x="0" y="0"/>
            <a:ext cx="18288000" cy="524417"/>
            <a:chOff x="0" y="0"/>
            <a:chExt cx="4816593" cy="138118"/>
          </a:xfrm>
        </p:grpSpPr>
        <p:sp>
          <p:nvSpPr>
            <p:cNvPr id="8" name="Freeform 8"/>
            <p:cNvSpPr/>
            <p:nvPr/>
          </p:nvSpPr>
          <p:spPr>
            <a:xfrm>
              <a:off x="0" y="0"/>
              <a:ext cx="4816592" cy="138118"/>
            </a:xfrm>
            <a:custGeom>
              <a:avLst/>
              <a:gdLst/>
              <a:ahLst/>
              <a:cxnLst/>
              <a:rect l="l" t="t" r="r" b="b"/>
              <a:pathLst>
                <a:path w="4816592" h="138118">
                  <a:moveTo>
                    <a:pt x="0" y="0"/>
                  </a:moveTo>
                  <a:lnTo>
                    <a:pt x="4816592" y="0"/>
                  </a:lnTo>
                  <a:lnTo>
                    <a:pt x="4816592" y="138118"/>
                  </a:lnTo>
                  <a:lnTo>
                    <a:pt x="0" y="138118"/>
                  </a:lnTo>
                  <a:close/>
                </a:path>
              </a:pathLst>
            </a:custGeom>
            <a:solidFill>
              <a:srgbClr val="553929"/>
            </a:solidFill>
          </p:spPr>
          <p:txBody>
            <a:bodyPr/>
            <a:lstStyle/>
            <a:p>
              <a:endParaRPr lang="en-GB"/>
            </a:p>
          </p:txBody>
        </p:sp>
        <p:sp>
          <p:nvSpPr>
            <p:cNvPr id="9" name="TextBox 9"/>
            <p:cNvSpPr txBox="1"/>
            <p:nvPr/>
          </p:nvSpPr>
          <p:spPr>
            <a:xfrm>
              <a:off x="0" y="-47625"/>
              <a:ext cx="4816593" cy="185743"/>
            </a:xfrm>
            <a:prstGeom prst="rect">
              <a:avLst/>
            </a:prstGeom>
          </p:spPr>
          <p:txBody>
            <a:bodyPr lIns="50800" tIns="50800" rIns="50800" bIns="50800" rtlCol="0" anchor="ctr"/>
            <a:lstStyle/>
            <a:p>
              <a:pPr algn="ctr">
                <a:lnSpc>
                  <a:spcPts val="3440"/>
                </a:lnSpc>
              </a:pPr>
              <a:endParaRPr/>
            </a:p>
          </p:txBody>
        </p:sp>
      </p:grpSp>
      <p:sp>
        <p:nvSpPr>
          <p:cNvPr id="10" name="TextBox 10"/>
          <p:cNvSpPr txBox="1"/>
          <p:nvPr/>
        </p:nvSpPr>
        <p:spPr>
          <a:xfrm>
            <a:off x="0" y="2404710"/>
            <a:ext cx="17772725" cy="5712077"/>
          </a:xfrm>
          <a:prstGeom prst="rect">
            <a:avLst/>
          </a:prstGeom>
        </p:spPr>
        <p:txBody>
          <a:bodyPr lIns="0" tIns="0" rIns="0" bIns="0" rtlCol="0" anchor="t">
            <a:spAutoFit/>
          </a:bodyPr>
          <a:lstStyle/>
          <a:p>
            <a:pPr algn="ctr">
              <a:lnSpc>
                <a:spcPts val="6461"/>
              </a:lnSpc>
              <a:spcBef>
                <a:spcPct val="0"/>
              </a:spcBef>
            </a:pPr>
            <a:r>
              <a:rPr lang="en-US" sz="4615" b="1">
                <a:solidFill>
                  <a:srgbClr val="FFF8E8"/>
                </a:solidFill>
                <a:latin typeface="TT Chocolates Bold"/>
                <a:ea typeface="TT Chocolates Bold"/>
                <a:cs typeface="TT Chocolates Bold"/>
                <a:sym typeface="TT Chocolates Bold"/>
              </a:rPr>
              <a:t>•Bright Coffee Shop demonstrates strong operational  performance driven by its beverage and bakery offerings. To sustain growth, the shop should expand high-demand items, introduce seasonal promotions, and rethink underperforming product lines.</a:t>
            </a:r>
          </a:p>
          <a:p>
            <a:pPr algn="ctr">
              <a:lnSpc>
                <a:spcPts val="6461"/>
              </a:lnSpc>
              <a:spcBef>
                <a:spcPct val="0"/>
              </a:spcBef>
            </a:pPr>
            <a:r>
              <a:rPr lang="en-US" sz="4615" b="1">
                <a:solidFill>
                  <a:srgbClr val="FFF8E8"/>
                </a:solidFill>
                <a:latin typeface="TT Chocolates Bold"/>
                <a:ea typeface="TT Chocolates Bold"/>
                <a:cs typeface="TT Chocolates Bold"/>
                <a:sym typeface="TT Chocolates Bold"/>
              </a:rPr>
              <a:t>• Strengthening the marketing presence of Lower Manhattan and optimising stock levels during peak months will further enhance overall profitability and customer satisfaction.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8E8"/>
        </a:solidFill>
        <a:effectLst/>
      </p:bgPr>
    </p:bg>
    <p:spTree>
      <p:nvGrpSpPr>
        <p:cNvPr id="1" name=""/>
        <p:cNvGrpSpPr/>
        <p:nvPr/>
      </p:nvGrpSpPr>
      <p:grpSpPr>
        <a:xfrm>
          <a:off x="0" y="0"/>
          <a:ext cx="0" cy="0"/>
          <a:chOff x="0" y="0"/>
          <a:chExt cx="0" cy="0"/>
        </a:xfrm>
      </p:grpSpPr>
      <p:grpSp>
        <p:nvGrpSpPr>
          <p:cNvPr id="2" name="Group 2"/>
          <p:cNvGrpSpPr/>
          <p:nvPr/>
        </p:nvGrpSpPr>
        <p:grpSpPr>
          <a:xfrm>
            <a:off x="9144000" y="1588055"/>
            <a:ext cx="8120909" cy="6890182"/>
            <a:chOff x="0" y="0"/>
            <a:chExt cx="2138840" cy="1814698"/>
          </a:xfrm>
        </p:grpSpPr>
        <p:sp>
          <p:nvSpPr>
            <p:cNvPr id="3" name="Freeform 3"/>
            <p:cNvSpPr/>
            <p:nvPr/>
          </p:nvSpPr>
          <p:spPr>
            <a:xfrm>
              <a:off x="0" y="0"/>
              <a:ext cx="2138840" cy="1814698"/>
            </a:xfrm>
            <a:custGeom>
              <a:avLst/>
              <a:gdLst/>
              <a:ahLst/>
              <a:cxnLst/>
              <a:rect l="l" t="t" r="r" b="b"/>
              <a:pathLst>
                <a:path w="2138840" h="1814698">
                  <a:moveTo>
                    <a:pt x="19067" y="0"/>
                  </a:moveTo>
                  <a:lnTo>
                    <a:pt x="2119774" y="0"/>
                  </a:lnTo>
                  <a:cubicBezTo>
                    <a:pt x="2124830" y="0"/>
                    <a:pt x="2129680" y="2009"/>
                    <a:pt x="2133256" y="5584"/>
                  </a:cubicBezTo>
                  <a:cubicBezTo>
                    <a:pt x="2136831" y="9160"/>
                    <a:pt x="2138840" y="14010"/>
                    <a:pt x="2138840" y="19067"/>
                  </a:cubicBezTo>
                  <a:lnTo>
                    <a:pt x="2138840" y="1795632"/>
                  </a:lnTo>
                  <a:cubicBezTo>
                    <a:pt x="2138840" y="1800689"/>
                    <a:pt x="2136831" y="1805538"/>
                    <a:pt x="2133256" y="1809114"/>
                  </a:cubicBezTo>
                  <a:cubicBezTo>
                    <a:pt x="2129680" y="1812690"/>
                    <a:pt x="2124830" y="1814698"/>
                    <a:pt x="2119774" y="1814698"/>
                  </a:cubicBezTo>
                  <a:lnTo>
                    <a:pt x="19067" y="1814698"/>
                  </a:lnTo>
                  <a:cubicBezTo>
                    <a:pt x="14010" y="1814698"/>
                    <a:pt x="9160" y="1812690"/>
                    <a:pt x="5584" y="1809114"/>
                  </a:cubicBezTo>
                  <a:cubicBezTo>
                    <a:pt x="2009" y="1805538"/>
                    <a:pt x="0" y="1800689"/>
                    <a:pt x="0" y="1795632"/>
                  </a:cubicBezTo>
                  <a:lnTo>
                    <a:pt x="0" y="19067"/>
                  </a:lnTo>
                  <a:cubicBezTo>
                    <a:pt x="0" y="14010"/>
                    <a:pt x="2009" y="9160"/>
                    <a:pt x="5584" y="5584"/>
                  </a:cubicBezTo>
                  <a:cubicBezTo>
                    <a:pt x="9160" y="2009"/>
                    <a:pt x="14010" y="0"/>
                    <a:pt x="19067" y="0"/>
                  </a:cubicBezTo>
                  <a:close/>
                </a:path>
              </a:pathLst>
            </a:custGeom>
            <a:solidFill>
              <a:srgbClr val="000000">
                <a:alpha val="0"/>
              </a:srgbClr>
            </a:solidFill>
            <a:ln w="9525" cap="sq">
              <a:solidFill>
                <a:srgbClr val="674636"/>
              </a:solidFill>
              <a:prstDash val="solid"/>
              <a:miter/>
            </a:ln>
          </p:spPr>
          <p:txBody>
            <a:bodyPr/>
            <a:lstStyle/>
            <a:p>
              <a:endParaRPr lang="en-GB"/>
            </a:p>
          </p:txBody>
        </p:sp>
        <p:sp>
          <p:nvSpPr>
            <p:cNvPr id="4" name="TextBox 4"/>
            <p:cNvSpPr txBox="1"/>
            <p:nvPr/>
          </p:nvSpPr>
          <p:spPr>
            <a:xfrm>
              <a:off x="0" y="57150"/>
              <a:ext cx="2138840" cy="1757548"/>
            </a:xfrm>
            <a:prstGeom prst="rect">
              <a:avLst/>
            </a:prstGeom>
          </p:spPr>
          <p:txBody>
            <a:bodyPr lIns="50800" tIns="50800" rIns="50800" bIns="50800" rtlCol="0" anchor="ctr"/>
            <a:lstStyle/>
            <a:p>
              <a:pPr algn="ctr">
                <a:lnSpc>
                  <a:spcPts val="1296"/>
                </a:lnSpc>
              </a:pPr>
              <a:endParaRPr/>
            </a:p>
          </p:txBody>
        </p:sp>
      </p:grpSp>
      <p:sp>
        <p:nvSpPr>
          <p:cNvPr id="5" name="Freeform 5"/>
          <p:cNvSpPr/>
          <p:nvPr/>
        </p:nvSpPr>
        <p:spPr>
          <a:xfrm rot="-5400000">
            <a:off x="12002705" y="6584997"/>
            <a:ext cx="552022" cy="667279"/>
          </a:xfrm>
          <a:custGeom>
            <a:avLst/>
            <a:gdLst/>
            <a:ahLst/>
            <a:cxnLst/>
            <a:rect l="l" t="t" r="r" b="b"/>
            <a:pathLst>
              <a:path w="552022" h="667279">
                <a:moveTo>
                  <a:pt x="0" y="0"/>
                </a:moveTo>
                <a:lnTo>
                  <a:pt x="552022" y="0"/>
                </a:lnTo>
                <a:lnTo>
                  <a:pt x="552022" y="667279"/>
                </a:lnTo>
                <a:lnTo>
                  <a:pt x="0" y="6672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GB"/>
          </a:p>
        </p:txBody>
      </p:sp>
      <p:grpSp>
        <p:nvGrpSpPr>
          <p:cNvPr id="6" name="Group 6"/>
          <p:cNvGrpSpPr/>
          <p:nvPr/>
        </p:nvGrpSpPr>
        <p:grpSpPr>
          <a:xfrm>
            <a:off x="0" y="1588055"/>
            <a:ext cx="9931396" cy="8179990"/>
            <a:chOff x="0" y="0"/>
            <a:chExt cx="2615676" cy="2154401"/>
          </a:xfrm>
        </p:grpSpPr>
        <p:sp>
          <p:nvSpPr>
            <p:cNvPr id="7" name="Freeform 7"/>
            <p:cNvSpPr/>
            <p:nvPr/>
          </p:nvSpPr>
          <p:spPr>
            <a:xfrm>
              <a:off x="0" y="0"/>
              <a:ext cx="2615676" cy="2154401"/>
            </a:xfrm>
            <a:custGeom>
              <a:avLst/>
              <a:gdLst/>
              <a:ahLst/>
              <a:cxnLst/>
              <a:rect l="l" t="t" r="r" b="b"/>
              <a:pathLst>
                <a:path w="2615676" h="2154401">
                  <a:moveTo>
                    <a:pt x="15591" y="0"/>
                  </a:moveTo>
                  <a:lnTo>
                    <a:pt x="2600086" y="0"/>
                  </a:lnTo>
                  <a:cubicBezTo>
                    <a:pt x="2604220" y="0"/>
                    <a:pt x="2608186" y="1643"/>
                    <a:pt x="2611110" y="4566"/>
                  </a:cubicBezTo>
                  <a:cubicBezTo>
                    <a:pt x="2614034" y="7490"/>
                    <a:pt x="2615676" y="11456"/>
                    <a:pt x="2615676" y="15591"/>
                  </a:cubicBezTo>
                  <a:lnTo>
                    <a:pt x="2615676" y="2138810"/>
                  </a:lnTo>
                  <a:cubicBezTo>
                    <a:pt x="2615676" y="2142945"/>
                    <a:pt x="2614034" y="2146910"/>
                    <a:pt x="2611110" y="2149834"/>
                  </a:cubicBezTo>
                  <a:cubicBezTo>
                    <a:pt x="2608186" y="2152758"/>
                    <a:pt x="2604220" y="2154401"/>
                    <a:pt x="2600086" y="2154401"/>
                  </a:cubicBezTo>
                  <a:lnTo>
                    <a:pt x="15591" y="2154401"/>
                  </a:lnTo>
                  <a:cubicBezTo>
                    <a:pt x="11456" y="2154401"/>
                    <a:pt x="7490" y="2152758"/>
                    <a:pt x="4566" y="2149834"/>
                  </a:cubicBezTo>
                  <a:cubicBezTo>
                    <a:pt x="1643" y="2146910"/>
                    <a:pt x="0" y="2142945"/>
                    <a:pt x="0" y="2138810"/>
                  </a:cubicBezTo>
                  <a:lnTo>
                    <a:pt x="0" y="15591"/>
                  </a:lnTo>
                  <a:cubicBezTo>
                    <a:pt x="0" y="11456"/>
                    <a:pt x="1643" y="7490"/>
                    <a:pt x="4566" y="4566"/>
                  </a:cubicBezTo>
                  <a:cubicBezTo>
                    <a:pt x="7490" y="1643"/>
                    <a:pt x="11456" y="0"/>
                    <a:pt x="15591" y="0"/>
                  </a:cubicBezTo>
                  <a:close/>
                </a:path>
              </a:pathLst>
            </a:custGeom>
            <a:solidFill>
              <a:srgbClr val="674636"/>
            </a:solidFill>
            <a:ln cap="sq">
              <a:noFill/>
              <a:prstDash val="solid"/>
              <a:miter/>
            </a:ln>
          </p:spPr>
          <p:txBody>
            <a:bodyPr/>
            <a:lstStyle/>
            <a:p>
              <a:endParaRPr lang="en-GB"/>
            </a:p>
          </p:txBody>
        </p:sp>
        <p:sp>
          <p:nvSpPr>
            <p:cNvPr id="8" name="TextBox 8"/>
            <p:cNvSpPr txBox="1"/>
            <p:nvPr/>
          </p:nvSpPr>
          <p:spPr>
            <a:xfrm>
              <a:off x="0" y="57150"/>
              <a:ext cx="2615676" cy="2097251"/>
            </a:xfrm>
            <a:prstGeom prst="rect">
              <a:avLst/>
            </a:prstGeom>
          </p:spPr>
          <p:txBody>
            <a:bodyPr lIns="50800" tIns="50800" rIns="50800" bIns="50800" rtlCol="0" anchor="ctr"/>
            <a:lstStyle/>
            <a:p>
              <a:pPr algn="ctr">
                <a:lnSpc>
                  <a:spcPts val="1296"/>
                </a:lnSpc>
              </a:pPr>
              <a:endParaRPr/>
            </a:p>
          </p:txBody>
        </p:sp>
      </p:grpSp>
      <p:sp>
        <p:nvSpPr>
          <p:cNvPr id="9" name="AutoShape 9"/>
          <p:cNvSpPr/>
          <p:nvPr/>
        </p:nvSpPr>
        <p:spPr>
          <a:xfrm>
            <a:off x="7595639" y="1588055"/>
            <a:ext cx="10033434" cy="0"/>
          </a:xfrm>
          <a:prstGeom prst="line">
            <a:avLst/>
          </a:prstGeom>
          <a:ln w="9525" cap="flat">
            <a:solidFill>
              <a:srgbClr val="674636"/>
            </a:solidFill>
            <a:prstDash val="solid"/>
            <a:headEnd type="none" w="sm" len="sm"/>
            <a:tailEnd type="none" w="sm" len="sm"/>
          </a:ln>
        </p:spPr>
        <p:txBody>
          <a:bodyPr/>
          <a:lstStyle/>
          <a:p>
            <a:endParaRPr lang="en-GB"/>
          </a:p>
        </p:txBody>
      </p:sp>
      <p:sp>
        <p:nvSpPr>
          <p:cNvPr id="10" name="Freeform 10"/>
          <p:cNvSpPr/>
          <p:nvPr/>
        </p:nvSpPr>
        <p:spPr>
          <a:xfrm>
            <a:off x="9931396" y="1588055"/>
            <a:ext cx="8356604" cy="8179990"/>
          </a:xfrm>
          <a:custGeom>
            <a:avLst/>
            <a:gdLst/>
            <a:ahLst/>
            <a:cxnLst/>
            <a:rect l="l" t="t" r="r" b="b"/>
            <a:pathLst>
              <a:path w="8356604" h="8179990">
                <a:moveTo>
                  <a:pt x="0" y="0"/>
                </a:moveTo>
                <a:lnTo>
                  <a:pt x="8356604" y="0"/>
                </a:lnTo>
                <a:lnTo>
                  <a:pt x="8356604" y="8179990"/>
                </a:lnTo>
                <a:lnTo>
                  <a:pt x="0" y="8179990"/>
                </a:lnTo>
                <a:lnTo>
                  <a:pt x="0" y="0"/>
                </a:lnTo>
                <a:close/>
              </a:path>
            </a:pathLst>
          </a:custGeom>
          <a:blipFill>
            <a:blip r:embed="rId4"/>
            <a:stretch>
              <a:fillRect t="-23613" r="-1537" b="-4176"/>
            </a:stretch>
          </a:blipFill>
        </p:spPr>
        <p:txBody>
          <a:bodyPr/>
          <a:lstStyle/>
          <a:p>
            <a:endParaRPr lang="en-GB"/>
          </a:p>
        </p:txBody>
      </p:sp>
      <p:sp>
        <p:nvSpPr>
          <p:cNvPr id="11" name="TextBox 11"/>
          <p:cNvSpPr txBox="1"/>
          <p:nvPr/>
        </p:nvSpPr>
        <p:spPr>
          <a:xfrm>
            <a:off x="5660010" y="664607"/>
            <a:ext cx="7515557" cy="899602"/>
          </a:xfrm>
          <a:prstGeom prst="rect">
            <a:avLst/>
          </a:prstGeom>
        </p:spPr>
        <p:txBody>
          <a:bodyPr lIns="0" tIns="0" rIns="0" bIns="0" rtlCol="0" anchor="t">
            <a:spAutoFit/>
          </a:bodyPr>
          <a:lstStyle/>
          <a:p>
            <a:pPr algn="ctr">
              <a:lnSpc>
                <a:spcPts val="5521"/>
              </a:lnSpc>
            </a:pPr>
            <a:r>
              <a:rPr lang="en-US" sz="6816" b="1" i="1" spc="-340">
                <a:solidFill>
                  <a:srgbClr val="674636"/>
                </a:solidFill>
                <a:latin typeface="Helvetica World Bold Italics"/>
                <a:ea typeface="Helvetica World Bold Italics"/>
                <a:cs typeface="Helvetica World Bold Italics"/>
                <a:sym typeface="Helvetica World Bold Italics"/>
              </a:rPr>
              <a:t>Conclusion</a:t>
            </a:r>
          </a:p>
        </p:txBody>
      </p:sp>
      <p:sp>
        <p:nvSpPr>
          <p:cNvPr id="12" name="TextBox 12"/>
          <p:cNvSpPr txBox="1"/>
          <p:nvPr/>
        </p:nvSpPr>
        <p:spPr>
          <a:xfrm>
            <a:off x="17259300" y="9872820"/>
            <a:ext cx="1466973" cy="358453"/>
          </a:xfrm>
          <a:prstGeom prst="rect">
            <a:avLst/>
          </a:prstGeom>
        </p:spPr>
        <p:txBody>
          <a:bodyPr lIns="0" tIns="0" rIns="0" bIns="0" rtlCol="0" anchor="t">
            <a:spAutoFit/>
          </a:bodyPr>
          <a:lstStyle/>
          <a:p>
            <a:pPr algn="ctr">
              <a:lnSpc>
                <a:spcPts val="2279"/>
              </a:lnSpc>
            </a:pPr>
            <a:r>
              <a:rPr lang="en-US" sz="2814" b="1" spc="-56">
                <a:solidFill>
                  <a:srgbClr val="674636"/>
                </a:solidFill>
                <a:latin typeface="Helvetica World Bold"/>
                <a:ea typeface="Helvetica World Bold"/>
                <a:cs typeface="Helvetica World Bold"/>
                <a:sym typeface="Helvetica World Bold"/>
              </a:rPr>
              <a:t>07</a:t>
            </a:r>
          </a:p>
        </p:txBody>
      </p:sp>
      <p:sp>
        <p:nvSpPr>
          <p:cNvPr id="13" name="TextBox 13"/>
          <p:cNvSpPr txBox="1"/>
          <p:nvPr/>
        </p:nvSpPr>
        <p:spPr>
          <a:xfrm>
            <a:off x="13928274" y="4745933"/>
            <a:ext cx="816284" cy="660152"/>
          </a:xfrm>
          <a:prstGeom prst="rect">
            <a:avLst/>
          </a:prstGeom>
        </p:spPr>
        <p:txBody>
          <a:bodyPr lIns="0" tIns="0" rIns="0" bIns="0" rtlCol="0" anchor="t">
            <a:spAutoFit/>
          </a:bodyPr>
          <a:lstStyle/>
          <a:p>
            <a:pPr algn="ctr">
              <a:lnSpc>
                <a:spcPts val="2139"/>
              </a:lnSpc>
            </a:pPr>
            <a:r>
              <a:rPr lang="en-US" sz="2641" i="1" spc="-132">
                <a:solidFill>
                  <a:srgbClr val="FFFFFF"/>
                </a:solidFill>
                <a:latin typeface="Helvetica World Italics"/>
                <a:ea typeface="Helvetica World Italics"/>
                <a:cs typeface="Helvetica World Italics"/>
                <a:sym typeface="Helvetica World Italics"/>
              </a:rPr>
              <a:t>To</a:t>
            </a:r>
          </a:p>
          <a:p>
            <a:pPr algn="ctr">
              <a:lnSpc>
                <a:spcPts val="2139"/>
              </a:lnSpc>
            </a:pPr>
            <a:r>
              <a:rPr lang="en-US" sz="2641" i="1" spc="-132">
                <a:solidFill>
                  <a:srgbClr val="FFFFFF"/>
                </a:solidFill>
                <a:latin typeface="Helvetica World Italics"/>
                <a:ea typeface="Helvetica World Italics"/>
                <a:cs typeface="Helvetica World Italics"/>
                <a:sym typeface="Helvetica World Italics"/>
              </a:rPr>
              <a:t>Cup</a:t>
            </a:r>
          </a:p>
        </p:txBody>
      </p:sp>
      <p:sp>
        <p:nvSpPr>
          <p:cNvPr id="14" name="TextBox 14"/>
          <p:cNvSpPr txBox="1"/>
          <p:nvPr/>
        </p:nvSpPr>
        <p:spPr>
          <a:xfrm>
            <a:off x="303871" y="1558419"/>
            <a:ext cx="9627526" cy="6956931"/>
          </a:xfrm>
          <a:prstGeom prst="rect">
            <a:avLst/>
          </a:prstGeom>
        </p:spPr>
        <p:txBody>
          <a:bodyPr lIns="0" tIns="0" rIns="0" bIns="0" rtlCol="0" anchor="t">
            <a:spAutoFit/>
          </a:bodyPr>
          <a:lstStyle/>
          <a:p>
            <a:pPr algn="l">
              <a:lnSpc>
                <a:spcPts val="4277"/>
              </a:lnSpc>
            </a:pPr>
            <a:r>
              <a:rPr lang="en-US" sz="3055" b="1" spc="-61">
                <a:solidFill>
                  <a:srgbClr val="FFF8E8"/>
                </a:solidFill>
                <a:latin typeface="Helvetica World Bold"/>
                <a:ea typeface="Helvetica World Bold"/>
                <a:cs typeface="Helvetica World Bold"/>
                <a:sym typeface="Helvetica World Bold"/>
              </a:rPr>
              <a:t>•Bright Coffee Shop shows strong overall performance, led by its coffee and tea. The Hell’s Kitchen branch performs best, while Lower Manhattan offers room for growth. Seasonal trends affect sales, with peaks in June and lower sales in Feb.</a:t>
            </a:r>
          </a:p>
          <a:p>
            <a:pPr algn="l">
              <a:lnSpc>
                <a:spcPts val="4277"/>
              </a:lnSpc>
            </a:pPr>
            <a:r>
              <a:rPr lang="en-US" sz="3055" b="1" spc="-61">
                <a:solidFill>
                  <a:srgbClr val="FFF8E8"/>
                </a:solidFill>
                <a:latin typeface="Helvetica World Bold"/>
                <a:ea typeface="Helvetica World Bold"/>
                <a:cs typeface="Helvetica World Bold"/>
                <a:sym typeface="Helvetica World Bold"/>
              </a:rPr>
              <a:t>•To maintain success, the shop should focus on top-selling items, introduce seasonal promotions, and improve marketing and operations at underperforming branches. These actions will help boost profitability and customer satisfaction.</a:t>
            </a:r>
          </a:p>
          <a:p>
            <a:pPr algn="l">
              <a:lnSpc>
                <a:spcPts val="3717"/>
              </a:lnSpc>
            </a:pPr>
            <a:endParaRPr lang="en-US" sz="3055" b="1" spc="-61">
              <a:solidFill>
                <a:srgbClr val="FFF8E8"/>
              </a:solidFill>
              <a:latin typeface="Helvetica World Bold"/>
              <a:ea typeface="Helvetica World Bold"/>
              <a:cs typeface="Helvetica World Bold"/>
              <a:sym typeface="Helvetica World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399</Words>
  <Application>Microsoft Office PowerPoint</Application>
  <PresentationFormat>Custom</PresentationFormat>
  <Paragraphs>45</Paragraphs>
  <Slides>7</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vt:i4>
      </vt:variant>
    </vt:vector>
  </HeadingPairs>
  <TitlesOfParts>
    <vt:vector size="19" baseType="lpstr">
      <vt:lpstr>Bebas Neue Cyrillic</vt:lpstr>
      <vt:lpstr>Arial</vt:lpstr>
      <vt:lpstr>Montserrat Bold</vt:lpstr>
      <vt:lpstr>TT Chocolates</vt:lpstr>
      <vt:lpstr>Helvetica World Italics</vt:lpstr>
      <vt:lpstr>Helvetica World Bold Italics</vt:lpstr>
      <vt:lpstr>Helvetica World Bold</vt:lpstr>
      <vt:lpstr>Calibri</vt:lpstr>
      <vt:lpstr>Montserrat Italics</vt:lpstr>
      <vt:lpstr>TAN Pearl</vt:lpstr>
      <vt:lpstr>TT Chocolates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Brown Minimalist Coffee Shop Profile Presentation</dc:title>
  <dc:creator>Lephai Shillboy</dc:creator>
  <cp:lastModifiedBy>LEPHAI SHILLBOY LEPULANA</cp:lastModifiedBy>
  <cp:revision>2</cp:revision>
  <dcterms:created xsi:type="dcterms:W3CDTF">2006-08-16T00:00:00Z</dcterms:created>
  <dcterms:modified xsi:type="dcterms:W3CDTF">2025-10-30T10:15:48Z</dcterms:modified>
  <dc:identifier>DAG3L5lMjwk</dc:identifier>
</cp:coreProperties>
</file>

<file path=docProps/thumbnail.jpeg>
</file>